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iYR66vPm7PnEwCna3NyJ700hxY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A16B7B-0878-47F7-B9A4-515FF5F973E1}">
  <a:tblStyle styleId="{76A16B7B-0878-47F7-B9A4-515FF5F973E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1E8"/>
          </a:solidFill>
        </a:fill>
      </a:tcStyle>
    </a:wholeTbl>
    <a:band1H>
      <a:tcTxStyle/>
      <a:tcStyle>
        <a:fill>
          <a:solidFill>
            <a:srgbClr val="FFE2CD"/>
          </a:solidFill>
        </a:fill>
      </a:tcStyle>
    </a:band1H>
    <a:band2H>
      <a:tcTxStyle/>
    </a:band2H>
    <a:band1V>
      <a:tcTxStyle/>
      <a:tcStyle>
        <a:fill>
          <a:solidFill>
            <a:srgbClr val="FFE2CD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sk-SK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/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/>
        </p:txBody>
      </p:sp>
      <p:sp>
        <p:nvSpPr>
          <p:cNvPr id="15" name="Google Shape;15;p16"/>
          <p:cNvSpPr txBox="1"/>
          <p:nvPr>
            <p:ph idx="1" type="subTitle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/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50" name="Google Shape;50;p25"/>
          <p:cNvSpPr txBox="1"/>
          <p:nvPr>
            <p:ph idx="1" type="body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3" name="Google Shape;23;p18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" type="body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indent="-3048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7" name="Google Shape;27;p19"/>
          <p:cNvSpPr txBox="1"/>
          <p:nvPr>
            <p:ph idx="2" type="body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indent="-3048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8" name="Google Shape;28;p19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/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4" name="Google Shape;34;p21"/>
          <p:cNvSpPr txBox="1"/>
          <p:nvPr>
            <p:ph idx="1" type="body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indent="-3048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/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8" name="Google Shape;38;p22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3"/>
          <p:cNvSpPr txBox="1"/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42" name="Google Shape;42;p23"/>
          <p:cNvSpPr txBox="1"/>
          <p:nvPr>
            <p:ph idx="1" type="subTitle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/>
          <p:nvPr>
            <p:ph idx="1" type="body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192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5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867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buClr>
                <a:schemeClr val="dk2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8.png"/><Relationship Id="rId6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1" Type="http://schemas.openxmlformats.org/officeDocument/2006/relationships/image" Target="../media/image18.png"/><Relationship Id="rId10" Type="http://schemas.openxmlformats.org/officeDocument/2006/relationships/image" Target="../media/image22.png"/><Relationship Id="rId9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6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bratislava.blob.core.windows.net/media/Default/Dokumenty/Odpadove_hospodarsto_2.pdf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/>
        </p:nvSpPr>
        <p:spPr>
          <a:xfrm>
            <a:off x="930875" y="2481644"/>
            <a:ext cx="10599192" cy="375358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sk-SK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 of Kitchen waste collection in City of Bratislava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59" name="Google Shape;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8434" y="5863866"/>
            <a:ext cx="2564161" cy="74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7767" y="5573400"/>
            <a:ext cx="2608172" cy="90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5574827" y="1875217"/>
            <a:ext cx="6021600" cy="3077766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 every household in Bratislava we distributed :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189" lvl="0" marL="457189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sk-SK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l kitchen waste caddy,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189" lvl="0" marL="457189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sk-SK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150 pc of compostable bags,</a:t>
            </a:r>
            <a:endParaRPr/>
          </a:p>
          <a:p>
            <a:pPr indent="-457189" lvl="0" marL="457189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sk-SK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Information leaflet (for each city district was different leaflet)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armonogram distribúcie košíkov pre bytové domy v Lamači" id="160" name="Google Shape;1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7810" y="3538622"/>
            <a:ext cx="2145109" cy="285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063" y="321435"/>
            <a:ext cx="4334235" cy="3107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osoba, zem, vonkajšie&#10;&#10;Automaticky generovaný popis" id="162" name="Google Shape;16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953" y="3538622"/>
            <a:ext cx="2144228" cy="2858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7767" y="5573400"/>
            <a:ext cx="2608172" cy="90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/>
          <p:nvPr/>
        </p:nvSpPr>
        <p:spPr>
          <a:xfrm>
            <a:off x="5429271" y="1783914"/>
            <a:ext cx="5958300" cy="3077189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20l collection bins will be added for sorting kitchen waste.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Residents put knotted compostable bags of biowaste in these bins.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OLO will collect this type of waste once a week, from March – November 2 times a week.</a:t>
            </a:r>
            <a:b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1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531888" y="247996"/>
            <a:ext cx="8246352" cy="666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7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BINS FOR FAMILY HOUSES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ázok, na ktorom je vonkajšie, zem, staré&#10;&#10;Automaticky generovaný popis" id="170" name="Google Shape;170;p11"/>
          <p:cNvPicPr preferRelativeResize="0"/>
          <p:nvPr/>
        </p:nvPicPr>
        <p:blipFill rotWithShape="1">
          <a:blip r:embed="rId4">
            <a:alphaModFix/>
          </a:blip>
          <a:srcRect b="18614" l="46185" r="16647" t="7122"/>
          <a:stretch/>
        </p:blipFill>
        <p:spPr>
          <a:xfrm>
            <a:off x="1186882" y="1121253"/>
            <a:ext cx="3403671" cy="4793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2931" y="5956768"/>
            <a:ext cx="2608172" cy="90123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2"/>
          <p:cNvSpPr txBox="1"/>
          <p:nvPr/>
        </p:nvSpPr>
        <p:spPr>
          <a:xfrm>
            <a:off x="5342186" y="2046767"/>
            <a:ext cx="5958300" cy="3405419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sorting kitchen waste, common 120 l and 240 l collection containers are added.</a:t>
            </a:r>
            <a:b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Residents put knotted compostable bags of biowaste in these bins. </a:t>
            </a:r>
            <a:b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OLO collects this type of waste once a week, from March – November 2 times a week.</a:t>
            </a:r>
            <a:b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container is ordered by the apartment building manager from Tax Department and delivered to inhabitants by OLO.</a:t>
            </a:r>
            <a:br>
              <a:rPr lang="sk-SK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1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531887" y="247996"/>
            <a:ext cx="8146599" cy="666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7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BINS FOR BLOCK OF FLATS</a:t>
            </a:r>
            <a:endParaRPr sz="37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rázok, na ktorom je vonkajšie, zem, strom, kôš&#10;&#10;Automaticky generovaný popis" id="178" name="Google Shape;178;p12"/>
          <p:cNvPicPr preferRelativeResize="0"/>
          <p:nvPr/>
        </p:nvPicPr>
        <p:blipFill rotWithShape="1">
          <a:blip r:embed="rId4">
            <a:alphaModFix/>
          </a:blip>
          <a:srcRect b="5436" l="0" r="6975" t="5670"/>
          <a:stretch/>
        </p:blipFill>
        <p:spPr>
          <a:xfrm>
            <a:off x="729330" y="1174313"/>
            <a:ext cx="4042239" cy="515032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2"/>
          <p:cNvSpPr txBox="1"/>
          <p:nvPr/>
        </p:nvSpPr>
        <p:spPr>
          <a:xfrm>
            <a:off x="598889" y="6327430"/>
            <a:ext cx="715478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240 l ZN: Šírka: 580 mm, Hĺbka: 707 mm, Výška: 1045 mm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729" y="3471903"/>
            <a:ext cx="4650168" cy="245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4406" y="523129"/>
            <a:ext cx="3153158" cy="277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2420" y="524357"/>
            <a:ext cx="2499868" cy="2603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trávnik, osoba, vonkajšie, strom&#10;&#10;Automaticky generovaný popis" id="187" name="Google Shape;18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26915" y="2852112"/>
            <a:ext cx="2872940" cy="191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29479" y="4686790"/>
            <a:ext cx="1322778" cy="161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3"/>
          <p:cNvSpPr txBox="1"/>
          <p:nvPr/>
        </p:nvSpPr>
        <p:spPr>
          <a:xfrm>
            <a:off x="5065471" y="5928763"/>
            <a:ext cx="157532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MČ Karlova Ves</a:t>
            </a:r>
            <a:endParaRPr/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50867" y="3471903"/>
            <a:ext cx="2288024" cy="244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11797" y="524373"/>
            <a:ext cx="3353966" cy="208366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3"/>
          <p:cNvSpPr txBox="1"/>
          <p:nvPr/>
        </p:nvSpPr>
        <p:spPr>
          <a:xfrm>
            <a:off x="7424618" y="5399043"/>
            <a:ext cx="26284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MČ Dúbravka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6539624" y="2453669"/>
            <a:ext cx="26284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MČ Petržalka</a:t>
            </a:r>
            <a:endParaRPr/>
          </a:p>
        </p:txBody>
      </p:sp>
      <p:pic>
        <p:nvPicPr>
          <p:cNvPr id="194" name="Google Shape;194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0231" y="929237"/>
            <a:ext cx="2263139" cy="240598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405345" y="2941898"/>
            <a:ext cx="263072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MČ Devínska Nová Ves</a:t>
            </a:r>
            <a:endParaRPr/>
          </a:p>
        </p:txBody>
      </p:sp>
      <p:pic>
        <p:nvPicPr>
          <p:cNvPr id="196" name="Google Shape;196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23577" y="3016936"/>
            <a:ext cx="2263078" cy="350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 txBox="1"/>
          <p:nvPr>
            <p:ph type="title"/>
          </p:nvPr>
        </p:nvSpPr>
        <p:spPr>
          <a:xfrm>
            <a:off x="1025200" y="640078"/>
            <a:ext cx="10593059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sk-SK">
                <a:solidFill>
                  <a:schemeClr val="lt1"/>
                </a:solidFill>
              </a:rPr>
              <a:t>RESULTS</a:t>
            </a:r>
            <a:endParaRPr/>
          </a:p>
        </p:txBody>
      </p:sp>
      <p:sp>
        <p:nvSpPr>
          <p:cNvPr id="202" name="Google Shape;202;p14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 sz="2400">
                <a:solidFill>
                  <a:schemeClr val="lt1"/>
                </a:solidFill>
              </a:rPr>
              <a:t>More than 140 000 hoseholds are involved in kitchen waste collection (around 65%)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 sz="2400">
                <a:solidFill>
                  <a:schemeClr val="lt1"/>
                </a:solidFill>
              </a:rPr>
              <a:t>Collection of the kitchen waste in the whole city started in December 2022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 sz="2400">
                <a:solidFill>
                  <a:schemeClr val="lt1"/>
                </a:solidFill>
              </a:rPr>
              <a:t>OLO collected 10 150 tons of the kitchen waste from beginning of the project 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 sz="2400">
                <a:solidFill>
                  <a:schemeClr val="lt1"/>
                </a:solidFill>
              </a:rPr>
              <a:t>4300 tons was collected in 2022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 sz="2400">
                <a:solidFill>
                  <a:schemeClr val="lt1"/>
                </a:solidFill>
              </a:rPr>
              <a:t>Almost 6000 tons was collected from january till beginning of Sepetmebre 2023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 sz="2400">
                <a:solidFill>
                  <a:schemeClr val="lt1"/>
                </a:solidFill>
              </a:rPr>
              <a:t>OLO continues to distribute the compostable bags and kitchen caddys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descr="Text&#10;&#10;Description automatically generated" id="203" name="Google Shape;20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8434" y="5863866"/>
            <a:ext cx="2564161" cy="74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/>
          <p:nvPr/>
        </p:nvSpPr>
        <p:spPr>
          <a:xfrm>
            <a:off x="756744" y="5980582"/>
            <a:ext cx="1111994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k-SK" sz="24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https://bratislava.blob.core.windows.net/ media/Default/Dokumenty/Odpadove_hospodarsto_2.pdf</a:t>
            </a:r>
            <a:r>
              <a:rPr b="0" i="0" lang="sk-SK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descr="Text&#10;&#10;Description automatically generated" id="65" name="Google Shape;6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280" y="467050"/>
            <a:ext cx="9997440" cy="534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/>
          <p:nvPr>
            <p:ph type="title"/>
          </p:nvPr>
        </p:nvSpPr>
        <p:spPr>
          <a:xfrm>
            <a:off x="415600" y="206976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sk-SK">
                <a:solidFill>
                  <a:schemeClr val="lt1"/>
                </a:solidFill>
              </a:rPr>
              <a:t>Waste amounts in Bratislava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1" name="Google Shape;71;p3"/>
          <p:cNvSpPr txBox="1"/>
          <p:nvPr>
            <p:ph idx="1" type="body"/>
          </p:nvPr>
        </p:nvSpPr>
        <p:spPr>
          <a:xfrm>
            <a:off x="415600" y="1151400"/>
            <a:ext cx="4721665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39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sk-SK" sz="1867">
                <a:solidFill>
                  <a:schemeClr val="lt1"/>
                </a:solidFill>
              </a:rPr>
              <a:t>Municipal waste: 196 732 tons</a:t>
            </a:r>
            <a:endParaRPr/>
          </a:p>
          <a:p>
            <a:pPr indent="0" lvl="0" marL="152396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sk-SK" sz="1867">
                <a:solidFill>
                  <a:schemeClr val="lt1"/>
                </a:solidFill>
              </a:rPr>
              <a:t>Waste per capita: 413, 73 kg</a:t>
            </a:r>
            <a:endParaRPr/>
          </a:p>
        </p:txBody>
      </p:sp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" y="2194547"/>
            <a:ext cx="5544930" cy="378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8210" y="2194547"/>
            <a:ext cx="5630890" cy="3782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 txBox="1"/>
          <p:nvPr/>
        </p:nvSpPr>
        <p:spPr>
          <a:xfrm>
            <a:off x="964933" y="1013313"/>
            <a:ext cx="10771007" cy="4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3989" lvl="0" marL="457189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79" name="Google Shape;7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1484" y="1708582"/>
            <a:ext cx="5973877" cy="14546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80" name="Google Shape;8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1484" y="3248469"/>
            <a:ext cx="5973877" cy="1338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81" name="Google Shape;8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639" y="1708581"/>
            <a:ext cx="5791200" cy="28786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82" name="Google Shape;8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78434" y="5863866"/>
            <a:ext cx="2564161" cy="74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/>
          <p:nvPr/>
        </p:nvSpPr>
        <p:spPr>
          <a:xfrm>
            <a:off x="1484243" y="1894611"/>
            <a:ext cx="8994872" cy="229307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2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 of KW collection was the biggest change in waste collection for the past two decades</a:t>
            </a:r>
            <a:endParaRPr b="1" sz="320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88" name="Google Shape;8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8434" y="5863866"/>
            <a:ext cx="2564161" cy="74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/>
          <p:nvPr>
            <p:ph type="title"/>
          </p:nvPr>
        </p:nvSpPr>
        <p:spPr>
          <a:xfrm>
            <a:off x="718521" y="227598"/>
            <a:ext cx="9760795" cy="915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sk-SK">
                <a:solidFill>
                  <a:schemeClr val="lt1"/>
                </a:solidFill>
              </a:rPr>
              <a:t>How we started?</a:t>
            </a:r>
            <a:endParaRPr/>
          </a:p>
        </p:txBody>
      </p:sp>
      <p:sp>
        <p:nvSpPr>
          <p:cNvPr id="94" name="Google Shape;94;p6"/>
          <p:cNvSpPr txBox="1"/>
          <p:nvPr>
            <p:ph idx="1" type="body"/>
          </p:nvPr>
        </p:nvSpPr>
        <p:spPr>
          <a:xfrm>
            <a:off x="110801" y="1371480"/>
            <a:ext cx="8292972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Autumn 2020: public procurement for the Study on Kitchen Waste 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Ppreparation of the study from OZ Zenzo: November 2020 – June 2021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preparation of  local Waste Acr: April 2021 – September 2021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Preparation of pilot project in Lamač – August 2021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Distribution of kitchen caddys and bins in Lamač: September 2021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Start of the KW collection in Lamač: október 2021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Preparation of the introduction of KW collection in the city of Bratislava : November 2021 – March 2022</a:t>
            </a:r>
            <a:endParaRPr/>
          </a:p>
          <a:p>
            <a:pPr indent="-457188" lvl="0" marL="60958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-SK">
                <a:solidFill>
                  <a:schemeClr val="lt1"/>
                </a:solidFill>
              </a:rPr>
              <a:t>Start of the distribution, communication and kitchen waste collection in city districts: March 2022</a:t>
            </a:r>
            <a:endParaRPr/>
          </a:p>
        </p:txBody>
      </p:sp>
      <p:pic>
        <p:nvPicPr>
          <p:cNvPr descr="A picture containing wall, indoor, person&#10;&#10;Description automatically generated" id="95" name="Google Shape;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701021" y="1720800"/>
            <a:ext cx="45552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/>
          <p:nvPr/>
        </p:nvSpPr>
        <p:spPr>
          <a:xfrm>
            <a:off x="690986" y="303861"/>
            <a:ext cx="10810028" cy="6975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7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 schedule of the project</a:t>
            </a:r>
            <a:endParaRPr b="1" sz="37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1" name="Google Shape;101;p7"/>
          <p:cNvGraphicFramePr/>
          <p:nvPr/>
        </p:nvGraphicFramePr>
        <p:xfrm>
          <a:off x="4342968" y="12239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{76A16B7B-0878-47F7-B9A4-515FF5F973E1}</a:tableStyleId>
              </a:tblPr>
              <a:tblGrid>
                <a:gridCol w="1317175"/>
                <a:gridCol w="1326600"/>
                <a:gridCol w="1195775"/>
                <a:gridCol w="1504450"/>
                <a:gridCol w="1373625"/>
                <a:gridCol w="780900"/>
              </a:tblGrid>
              <a:tr h="171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MČ</a:t>
                      </a:r>
                      <a:endParaRPr b="1" i="0" sz="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ZAČIATOK DISTRIBÚCIE</a:t>
                      </a:r>
                      <a:endParaRPr b="1" i="0" sz="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KONIEC DISTRIBÚCIE</a:t>
                      </a:r>
                      <a:endParaRPr b="1" i="0" sz="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OPAKOVANÁ DISTRIBÚCIA</a:t>
                      </a:r>
                      <a:endParaRPr b="1" i="0" sz="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DISTRIBUČNÉ CENTRUM</a:t>
                      </a:r>
                      <a:endParaRPr b="1" i="0" sz="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ZBER</a:t>
                      </a:r>
                      <a:endParaRPr b="1" i="0" sz="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1. ZÁHORSKÁ BYSTRICA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1.3.2022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12.3.2022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7.3-18.3.2022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5.3. a 12.3.2022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14.3.2022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2. KARLOVA VES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14.3.2022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4.4.2022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21.3.-8.4.2022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26.3., 2.4. a 9.4.2022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4.4.2022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3. DÚBRAVKA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5.4.2022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23.4.2022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11.4.-29.4.2022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16.4., 23.4. a 30.4.2022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25.4.2022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4. DEVÍNSKA NOVÁ VES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25.4.2022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5.5.2022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2.5-6.5.2022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30.4. a 7.5.2022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9.5.2022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5. DEVÍN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6.5.2022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10.5.2022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9.5.-13.5.2022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7.5. a 14.5.2022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16.5.2022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358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6. PETRŽALKA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11.5.2022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8.6.2022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16.5.-10.6.2022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21.5., 28.5., 4.6. a 11.6.2022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30.5. a 13.6.2022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37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7. RUŽINOV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9.6.2022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16.7.2022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13.6.-22.7.2022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18.6., 25.6., 2.7., 9.7. a 16.7.2022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27.6. a 18.7.2022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37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8. NOVÉ MESTO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18.7.2022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13.8.2022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25.7.-19.8.2022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23.7., 30.7., 6.8., 13.8. a 20.8.2022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1.8. a 15.8.2022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9. RAČA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15.8.2022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27.8.2022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22.8.-2.9.2022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20.8. a 27.8.2022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29.8.2022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37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10. STARÉ MESTO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29.8.2022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27.9.2022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5.9.-30.9.2022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3.9., 10.9., 17.9., 24.9. a 1.10.2022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12.9. a 3.10.2022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11. PODUNAJSKÉ BISKUPICE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28.9.2022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14.10.2022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3.10.-14.10.2022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8.10. a 15.10.2022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17.10.2022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12. VRAKUŇA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15.10.2022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29.10.2022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17.10.-1.11.2022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22.10. a 29.10.2022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31.10.2022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13. VAJNORY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31.10.2022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9.11.2022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2.11.-11.11.2022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5.11. a 12.11.2022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14.11.2022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14. JAROVCE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10.11.2022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15.11.2022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14.11.-18.11.2022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19.11.2022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28.11.2022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15. RUSOVCE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16.11.2022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24.11.2022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21.11.-25.11.2022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26.11.2022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5.12.2022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  <a:tr h="24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sk-SK" sz="800" u="none" cap="none" strike="noStrike"/>
                        <a:t>16. ČUNOVO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25.11.2022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28.11.2022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28.11.-2.12.2022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3.12.2022</a:t>
                      </a:r>
                      <a:br>
                        <a:rPr lang="sk-SK" sz="800" u="none" cap="none" strike="noStrike"/>
                      </a:br>
                      <a:r>
                        <a:rPr lang="sk-SK" sz="800" u="none" cap="none" strike="noStrike"/>
                        <a:t>VYTIPOVANIE MIEST MČ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k-SK" sz="800" u="none" cap="none" strike="noStrike"/>
                        <a:t>5.12.2022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275" marB="0" marR="5275" marL="5275" anchor="ctr"/>
                </a:tc>
              </a:tr>
            </a:tbl>
          </a:graphicData>
        </a:graphic>
      </p:graphicFrame>
      <p:pic>
        <p:nvPicPr>
          <p:cNvPr descr="Map&#10;&#10;Description automatically generated" id="102" name="Google Shape;1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377" y="1223953"/>
            <a:ext cx="4060848" cy="4632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/>
          <p:nvPr/>
        </p:nvSpPr>
        <p:spPr>
          <a:xfrm>
            <a:off x="964441" y="264951"/>
            <a:ext cx="10472383" cy="6975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7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Communication plan of the project</a:t>
            </a:r>
            <a:endParaRPr b="1" sz="3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"/>
          <p:cNvSpPr txBox="1"/>
          <p:nvPr/>
        </p:nvSpPr>
        <p:spPr>
          <a:xfrm>
            <a:off x="307229" y="1288919"/>
            <a:ext cx="6096000" cy="379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Magistrát zašle list na starostov MČ</a:t>
            </a:r>
            <a:endParaRPr/>
          </a:p>
        </p:txBody>
      </p:sp>
      <p:sp>
        <p:nvSpPr>
          <p:cNvPr id="109" name="Google Shape;109;p8"/>
          <p:cNvSpPr txBox="1"/>
          <p:nvPr/>
        </p:nvSpPr>
        <p:spPr>
          <a:xfrm>
            <a:off x="4873796" y="1288546"/>
            <a:ext cx="2659769" cy="379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OLO osloví OŽP MČ</a:t>
            </a:r>
            <a:endParaRPr/>
          </a:p>
        </p:txBody>
      </p:sp>
      <p:sp>
        <p:nvSpPr>
          <p:cNvPr id="110" name="Google Shape;110;p8"/>
          <p:cNvSpPr txBox="1"/>
          <p:nvPr/>
        </p:nvSpPr>
        <p:spPr>
          <a:xfrm>
            <a:off x="8052469" y="1230573"/>
            <a:ext cx="3845929" cy="66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OMDaP zašle list na správcov BD o zapojení sa do zberu K-BRO</a:t>
            </a:r>
            <a:endParaRPr/>
          </a:p>
        </p:txBody>
      </p:sp>
      <p:sp>
        <p:nvSpPr>
          <p:cNvPr id="111" name="Google Shape;111;p8"/>
          <p:cNvSpPr txBox="1"/>
          <p:nvPr/>
        </p:nvSpPr>
        <p:spPr>
          <a:xfrm>
            <a:off x="391232" y="2825905"/>
            <a:ext cx="409432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určenie ambasádora pre danú MČ</a:t>
            </a:r>
            <a:endParaRPr/>
          </a:p>
        </p:txBody>
      </p:sp>
      <p:sp>
        <p:nvSpPr>
          <p:cNvPr id="112" name="Google Shape;112;p8"/>
          <p:cNvSpPr txBox="1"/>
          <p:nvPr/>
        </p:nvSpPr>
        <p:spPr>
          <a:xfrm>
            <a:off x="4153466" y="2824407"/>
            <a:ext cx="409432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určenie kontaktných osôb pre operatívu a komunikáciu projektu</a:t>
            </a:r>
            <a:endParaRPr/>
          </a:p>
        </p:txBody>
      </p:sp>
      <p:sp>
        <p:nvSpPr>
          <p:cNvPr id="113" name="Google Shape;113;p8"/>
          <p:cNvSpPr txBox="1"/>
          <p:nvPr/>
        </p:nvSpPr>
        <p:spPr>
          <a:xfrm>
            <a:off x="5459102" y="2098017"/>
            <a:ext cx="1519452" cy="379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OŽP MČ</a:t>
            </a:r>
            <a:endParaRPr/>
          </a:p>
        </p:txBody>
      </p:sp>
      <p:sp>
        <p:nvSpPr>
          <p:cNvPr id="114" name="Google Shape;114;p8"/>
          <p:cNvSpPr txBox="1"/>
          <p:nvPr/>
        </p:nvSpPr>
        <p:spPr>
          <a:xfrm>
            <a:off x="1795816" y="2092711"/>
            <a:ext cx="782472" cy="379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MČ</a:t>
            </a:r>
            <a:endParaRPr/>
          </a:p>
        </p:txBody>
      </p:sp>
      <p:sp>
        <p:nvSpPr>
          <p:cNvPr id="115" name="Google Shape;115;p8"/>
          <p:cNvSpPr txBox="1"/>
          <p:nvPr/>
        </p:nvSpPr>
        <p:spPr>
          <a:xfrm>
            <a:off x="9488043" y="2181159"/>
            <a:ext cx="1073623" cy="379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správca</a:t>
            </a:r>
            <a:endParaRPr/>
          </a:p>
        </p:txBody>
      </p:sp>
      <p:sp>
        <p:nvSpPr>
          <p:cNvPr id="116" name="Google Shape;116;p8"/>
          <p:cNvSpPr txBox="1"/>
          <p:nvPr/>
        </p:nvSpPr>
        <p:spPr>
          <a:xfrm>
            <a:off x="8429976" y="2926691"/>
            <a:ext cx="37620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zapojí BD podľa platného VZN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 txBox="1"/>
          <p:nvPr/>
        </p:nvSpPr>
        <p:spPr>
          <a:xfrm>
            <a:off x="8995426" y="3590564"/>
            <a:ext cx="2872853" cy="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objedná 120/240 l ZN</a:t>
            </a:r>
            <a:endParaRPr/>
          </a:p>
        </p:txBody>
      </p:sp>
      <p:sp>
        <p:nvSpPr>
          <p:cNvPr id="118" name="Google Shape;118;p8"/>
          <p:cNvSpPr txBox="1"/>
          <p:nvPr/>
        </p:nvSpPr>
        <p:spPr>
          <a:xfrm>
            <a:off x="562969" y="4291787"/>
            <a:ext cx="4030639" cy="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kampaň K-BRO distribúcia balíkov</a:t>
            </a:r>
            <a:endParaRPr/>
          </a:p>
        </p:txBody>
      </p:sp>
      <p:sp>
        <p:nvSpPr>
          <p:cNvPr id="119" name="Google Shape;119;p8"/>
          <p:cNvSpPr txBox="1"/>
          <p:nvPr/>
        </p:nvSpPr>
        <p:spPr>
          <a:xfrm>
            <a:off x="4920946" y="4524993"/>
            <a:ext cx="2964567" cy="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komunikácia K-BRO v rámci MČ</a:t>
            </a:r>
            <a:endParaRPr/>
          </a:p>
        </p:txBody>
      </p:sp>
      <p:sp>
        <p:nvSpPr>
          <p:cNvPr id="120" name="Google Shape;120;p8"/>
          <p:cNvSpPr txBox="1"/>
          <p:nvPr/>
        </p:nvSpPr>
        <p:spPr>
          <a:xfrm>
            <a:off x="115773" y="5524701"/>
            <a:ext cx="711021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vytipovanie spoločenských priestorov na stretnutie so správcami BD a distribučných centrier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príprava informačného letáku a plagátu pre obyvateľov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sociálne siete (FB, Instagram) – MAG, MČ, OLO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miestna TV, rozhlas, noviny, aplikácia MČ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oznamovacie tabule v MČ, billboard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OLO zašle SMS obyvateľom RD</a:t>
            </a:r>
            <a:endParaRPr/>
          </a:p>
        </p:txBody>
      </p:sp>
      <p:sp>
        <p:nvSpPr>
          <p:cNvPr id="121" name="Google Shape;121;p8"/>
          <p:cNvSpPr txBox="1"/>
          <p:nvPr/>
        </p:nvSpPr>
        <p:spPr>
          <a:xfrm>
            <a:off x="1533664" y="3492249"/>
            <a:ext cx="139093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ambasádor</a:t>
            </a:r>
            <a:endParaRPr/>
          </a:p>
        </p:txBody>
      </p:sp>
      <p:sp>
        <p:nvSpPr>
          <p:cNvPr id="122" name="Google Shape;122;p8"/>
          <p:cNvSpPr txBox="1"/>
          <p:nvPr/>
        </p:nvSpPr>
        <p:spPr>
          <a:xfrm>
            <a:off x="4339015" y="3704218"/>
            <a:ext cx="447980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vytipovanie “lokálnych znalcov terénu“</a:t>
            </a:r>
            <a:endParaRPr/>
          </a:p>
        </p:txBody>
      </p:sp>
      <p:sp>
        <p:nvSpPr>
          <p:cNvPr id="123" name="Google Shape;123;p8"/>
          <p:cNvSpPr txBox="1"/>
          <p:nvPr/>
        </p:nvSpPr>
        <p:spPr>
          <a:xfrm>
            <a:off x="8950659" y="4394553"/>
            <a:ext cx="2249605" cy="2974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OLO dodá objednané ZN</a:t>
            </a: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2001673" y="1698916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01673" y="2522758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9913265" y="2602954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2019866" y="3225648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9897505" y="1897057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6050481" y="4114985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6017769" y="3398384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6009561" y="2501182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5991368" y="1724437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9975434" y="4031918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8"/>
          <p:cNvSpPr/>
          <p:nvPr/>
        </p:nvSpPr>
        <p:spPr>
          <a:xfrm>
            <a:off x="9945596" y="3280072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8"/>
          <p:cNvSpPr/>
          <p:nvPr/>
        </p:nvSpPr>
        <p:spPr>
          <a:xfrm>
            <a:off x="2007293" y="3882358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8"/>
          <p:cNvSpPr/>
          <p:nvPr/>
        </p:nvSpPr>
        <p:spPr>
          <a:xfrm rot="-3424291">
            <a:off x="2400631" y="4601163"/>
            <a:ext cx="266036" cy="105194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 rot="-5400000">
            <a:off x="10676164" y="2222844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/>
          <p:nvPr/>
        </p:nvSpPr>
        <p:spPr>
          <a:xfrm>
            <a:off x="11021450" y="2086398"/>
            <a:ext cx="1124079" cy="707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informuje obyvateľov BD</a:t>
            </a:r>
            <a:endParaRPr/>
          </a:p>
        </p:txBody>
      </p:sp>
      <p:sp>
        <p:nvSpPr>
          <p:cNvPr id="139" name="Google Shape;139;p8"/>
          <p:cNvSpPr/>
          <p:nvPr/>
        </p:nvSpPr>
        <p:spPr>
          <a:xfrm rot="3300346">
            <a:off x="4408377" y="4655180"/>
            <a:ext cx="266036" cy="105194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1866337" y="836255"/>
            <a:ext cx="2108537" cy="42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/>
          </a:p>
        </p:txBody>
      </p:sp>
      <p:sp>
        <p:nvSpPr>
          <p:cNvPr id="141" name="Google Shape;141;p8"/>
          <p:cNvSpPr txBox="1"/>
          <p:nvPr/>
        </p:nvSpPr>
        <p:spPr>
          <a:xfrm>
            <a:off x="5875307" y="814038"/>
            <a:ext cx="477775" cy="42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/>
          </a:p>
        </p:txBody>
      </p:sp>
      <p:sp>
        <p:nvSpPr>
          <p:cNvPr id="142" name="Google Shape;142;p8"/>
          <p:cNvSpPr txBox="1"/>
          <p:nvPr/>
        </p:nvSpPr>
        <p:spPr>
          <a:xfrm>
            <a:off x="9811339" y="804245"/>
            <a:ext cx="477775" cy="420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21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/>
          </a:p>
        </p:txBody>
      </p:sp>
      <p:sp>
        <p:nvSpPr>
          <p:cNvPr id="143" name="Google Shape;143;p8"/>
          <p:cNvSpPr txBox="1"/>
          <p:nvPr/>
        </p:nvSpPr>
        <p:spPr>
          <a:xfrm>
            <a:off x="7225984" y="1961277"/>
            <a:ext cx="1363139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stretnutie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správcovia, MAG, OLO, OŽP MČ</a:t>
            </a:r>
            <a:endParaRPr/>
          </a:p>
        </p:txBody>
      </p:sp>
      <p:sp>
        <p:nvSpPr>
          <p:cNvPr id="144" name="Google Shape;144;p8"/>
          <p:cNvSpPr/>
          <p:nvPr/>
        </p:nvSpPr>
        <p:spPr>
          <a:xfrm rot="-5400000">
            <a:off x="6783600" y="2155264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5400000">
            <a:off x="9059104" y="2222842"/>
            <a:ext cx="209265" cy="35120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7767" y="5573400"/>
            <a:ext cx="2608172" cy="901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15D3B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/>
          <p:nvPr/>
        </p:nvSpPr>
        <p:spPr>
          <a:xfrm>
            <a:off x="338917" y="502702"/>
            <a:ext cx="8040311" cy="666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-SK" sz="37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Distribution of kitchen caddys</a:t>
            </a:r>
            <a:endParaRPr/>
          </a:p>
        </p:txBody>
      </p:sp>
      <p:pic>
        <p:nvPicPr>
          <p:cNvPr descr="Obrázok, na ktorom je vonkajšie, strom, osoba, cesta&#10;&#10;Automaticky generovaný popis" id="152" name="Google Shape;1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801" y="1604628"/>
            <a:ext cx="5436412" cy="40773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ázok, na ktorom je osoba, strom, vonkajšie, pózujúci&#10;&#10;Automaticky generovaný popis" id="153" name="Google Shape;1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8293" y="1611203"/>
            <a:ext cx="6119906" cy="4077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2022-11-25T13:42:11Z</dcterms:created>
  <dc:creator>Maleš Ivana, Mgr.</dc:creator>
</cp:coreProperties>
</file>