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Dosis"/>
      <p:regular r:id="rId17"/>
      <p:bold r:id="rId18"/>
    </p:embeddedFont>
    <p:embeddedFont>
      <p:font typeface="Dosis SemiBo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Semi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Dosis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DosisSemiBold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Dosi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e82bc72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e82bc72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4e78f0378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4e78f0378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e78f0378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e78f0378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b55e5c14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b55e5c14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e78f0378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e78f037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e78f0378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e78f0378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b55e5c14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b55e5c14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e78f03787_2_162:notes"/>
          <p:cNvSpPr txBox="1"/>
          <p:nvPr>
            <p:ph idx="1" type="body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4e78f03787_2_162:notes"/>
          <p:cNvSpPr/>
          <p:nvPr>
            <p:ph idx="2" type="sldImg"/>
          </p:nvPr>
        </p:nvSpPr>
        <p:spPr>
          <a:xfrm>
            <a:off x="1143067" y="685799"/>
            <a:ext cx="4572548" cy="342899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b55e5c148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b55e5c148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b55e5c14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b55e5c14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684" y="0"/>
            <a:ext cx="3805101" cy="3750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kitchenware&#10;&#10;Description automatically generated" id="58" name="Google Shape;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6049" y="-149035"/>
            <a:ext cx="2737807" cy="389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985658" y="3331265"/>
            <a:ext cx="1290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zerowasteeurope.eu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937525" y="1506550"/>
            <a:ext cx="3047400" cy="8583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933200" y="2586500"/>
            <a:ext cx="3047400" cy="711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descr="A picture containing background pattern&#10;&#10;Description automatically generated" id="62" name="Google Shape;6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127" y="323441"/>
            <a:ext cx="1500020" cy="85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15"/>
          <p:cNvSpPr/>
          <p:nvPr/>
        </p:nvSpPr>
        <p:spPr>
          <a:xfrm>
            <a:off x="567257" y="2481428"/>
            <a:ext cx="3478657" cy="761028"/>
          </a:xfrm>
          <a:custGeom>
            <a:rect b="b" l="l" r="r" t="t"/>
            <a:pathLst>
              <a:path extrusionOk="0" h="1672590" w="7645400">
                <a:moveTo>
                  <a:pt x="5468048" y="1337627"/>
                </a:moveTo>
                <a:lnTo>
                  <a:pt x="12" y="1337627"/>
                </a:lnTo>
                <a:lnTo>
                  <a:pt x="12" y="1672018"/>
                </a:lnTo>
                <a:lnTo>
                  <a:pt x="5468048" y="1672018"/>
                </a:lnTo>
                <a:lnTo>
                  <a:pt x="5468048" y="1337627"/>
                </a:lnTo>
                <a:close/>
              </a:path>
              <a:path extrusionOk="0" h="1672590" w="7645400">
                <a:moveTo>
                  <a:pt x="7645247" y="0"/>
                </a:moveTo>
                <a:lnTo>
                  <a:pt x="0" y="0"/>
                </a:lnTo>
                <a:lnTo>
                  <a:pt x="0" y="334391"/>
                </a:lnTo>
                <a:lnTo>
                  <a:pt x="7645247" y="334391"/>
                </a:lnTo>
                <a:lnTo>
                  <a:pt x="7645247" y="0"/>
                </a:lnTo>
                <a:close/>
              </a:path>
            </a:pathLst>
          </a:custGeom>
          <a:solidFill>
            <a:srgbClr val="46A39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6" name="Google Shape;66;p15"/>
          <p:cNvSpPr txBox="1"/>
          <p:nvPr/>
        </p:nvSpPr>
        <p:spPr>
          <a:xfrm>
            <a:off x="622599" y="4666095"/>
            <a:ext cx="1290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zerowasteeurope.eu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48756" y="1996400"/>
            <a:ext cx="80439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sz="47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3" type="body"/>
          </p:nvPr>
        </p:nvSpPr>
        <p:spPr>
          <a:xfrm>
            <a:off x="548756" y="3643424"/>
            <a:ext cx="80439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descr="A picture containing background pattern&#10;&#10;Description automatically generated"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7669" y="323441"/>
            <a:ext cx="1500020" cy="8581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6478203" y="284247"/>
            <a:ext cx="2228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SzPts val="600"/>
              <a:buNone/>
              <a:defRPr sz="13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 showMasterSp="0">
  <p:cSld name="Title Slide 3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1"/>
            <a:ext cx="9143359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22599" y="4666095"/>
            <a:ext cx="1290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zerowasteeurope.eu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548756" y="1996400"/>
            <a:ext cx="8043900" cy="1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sz="47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descr="A picture containing background pattern&#10;&#10;Description automatically generated"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69" y="323441"/>
            <a:ext cx="1500020" cy="85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1">
  <p:cSld name="Section Breaker 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1"/>
            <a:ext cx="9143359" cy="5143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7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314126" y="3781124"/>
            <a:ext cx="627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1314125" y="4203603"/>
            <a:ext cx="6273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3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2" name="Google Shape;82;p17"/>
          <p:cNvSpPr/>
          <p:nvPr>
            <p:ph idx="4" type="pic"/>
          </p:nvPr>
        </p:nvSpPr>
        <p:spPr>
          <a:xfrm>
            <a:off x="4899809" y="589871"/>
            <a:ext cx="3679500" cy="3979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1314125" y="1604855"/>
            <a:ext cx="56493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80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2">
  <p:cSld name="Section Breaker 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314126" y="3781124"/>
            <a:ext cx="627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1314125" y="4203603"/>
            <a:ext cx="6273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90" name="Google Shape;90;p18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8"/>
          <p:cNvSpPr txBox="1"/>
          <p:nvPr>
            <p:ph type="title"/>
          </p:nvPr>
        </p:nvSpPr>
        <p:spPr>
          <a:xfrm>
            <a:off x="1314125" y="1604855"/>
            <a:ext cx="62736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80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pic>
        <p:nvPicPr>
          <p:cNvPr descr="A picture containing kitchenware&#10;&#10;Description automatically generated" id="92" name="Google Shape;9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46582" y="0"/>
            <a:ext cx="53662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er 3">
  <p:cSld name="Section Breaker 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95" name="Google Shape;9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1"/>
            <a:ext cx="9143359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>
            <p:ph type="title"/>
          </p:nvPr>
        </p:nvSpPr>
        <p:spPr>
          <a:xfrm>
            <a:off x="1314125" y="1604855"/>
            <a:ext cx="63771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80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1314126" y="3781124"/>
            <a:ext cx="627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1314125" y="4203603"/>
            <a:ext cx="62736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3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00" name="Google Shape;100;p19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 1">
  <p:cSld name="General Slide 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03" name="Google Shape;10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3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/>
          <p:nvPr/>
        </p:nvSpPr>
        <p:spPr>
          <a:xfrm>
            <a:off x="1724491" y="552501"/>
            <a:ext cx="6857346" cy="4056507"/>
          </a:xfrm>
          <a:custGeom>
            <a:rect b="b" l="l" r="r" t="t"/>
            <a:pathLst>
              <a:path extrusionOk="0" h="8915400" w="15071090">
                <a:moveTo>
                  <a:pt x="15070787" y="0"/>
                </a:moveTo>
                <a:lnTo>
                  <a:pt x="0" y="0"/>
                </a:lnTo>
                <a:lnTo>
                  <a:pt x="0" y="8915194"/>
                </a:lnTo>
                <a:lnTo>
                  <a:pt x="15070787" y="8915194"/>
                </a:lnTo>
                <a:lnTo>
                  <a:pt x="15070787" y="0"/>
                </a:lnTo>
                <a:close/>
              </a:path>
            </a:pathLst>
          </a:custGeom>
          <a:solidFill>
            <a:srgbClr val="E8F0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06" name="Google Shape;106;p20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962604" y="808815"/>
            <a:ext cx="324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1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3" type="body"/>
          </p:nvPr>
        </p:nvSpPr>
        <p:spPr>
          <a:xfrm>
            <a:off x="4962604" y="1185518"/>
            <a:ext cx="324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4" type="body"/>
          </p:nvPr>
        </p:nvSpPr>
        <p:spPr>
          <a:xfrm>
            <a:off x="4962605" y="1881521"/>
            <a:ext cx="3248400" cy="2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0" name="Google Shape;110;p20"/>
          <p:cNvSpPr/>
          <p:nvPr>
            <p:ph idx="5" type="pic"/>
          </p:nvPr>
        </p:nvSpPr>
        <p:spPr>
          <a:xfrm>
            <a:off x="1191377" y="0"/>
            <a:ext cx="3270900" cy="386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 2">
  <p:cSld name="1_General Slide 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13" name="Google Shape;1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61"/>
            <a:ext cx="9143359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15" name="Google Shape;115;p21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rgbClr val="1E3A6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1150197" y="545464"/>
            <a:ext cx="3636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1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1150197" y="922167"/>
            <a:ext cx="3636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body"/>
          </p:nvPr>
        </p:nvSpPr>
        <p:spPr>
          <a:xfrm>
            <a:off x="1150197" y="1604448"/>
            <a:ext cx="3636600" cy="30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9" name="Google Shape;119;p21"/>
          <p:cNvSpPr/>
          <p:nvPr>
            <p:ph idx="5" type="pic"/>
          </p:nvPr>
        </p:nvSpPr>
        <p:spPr>
          <a:xfrm>
            <a:off x="5334500" y="0"/>
            <a:ext cx="3350700" cy="392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475" y="3889600"/>
            <a:ext cx="3350700" cy="13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idx="6" type="body"/>
          </p:nvPr>
        </p:nvSpPr>
        <p:spPr>
          <a:xfrm>
            <a:off x="5550100" y="4064050"/>
            <a:ext cx="29190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1" i="0" sz="1200">
                <a:solidFill>
                  <a:schemeClr val="lt1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>
                <a:solidFill>
                  <a:schemeClr val="dk2"/>
                </a:solidFill>
              </a:defRPr>
            </a:lvl1pPr>
            <a:lvl2pPr lvl="1" rtl="0">
              <a:buNone/>
              <a:defRPr sz="1000">
                <a:solidFill>
                  <a:schemeClr val="dk2"/>
                </a:solidFill>
              </a:defRPr>
            </a:lvl2pPr>
            <a:lvl3pPr lvl="2" rtl="0">
              <a:buNone/>
              <a:defRPr sz="1000">
                <a:solidFill>
                  <a:schemeClr val="dk2"/>
                </a:solidFill>
              </a:defRPr>
            </a:lvl3pPr>
            <a:lvl4pPr lvl="3" rtl="0">
              <a:buNone/>
              <a:defRPr sz="1000">
                <a:solidFill>
                  <a:schemeClr val="dk2"/>
                </a:solidFill>
              </a:defRPr>
            </a:lvl4pPr>
            <a:lvl5pPr lvl="4" rtl="0">
              <a:buNone/>
              <a:defRPr sz="1000">
                <a:solidFill>
                  <a:schemeClr val="dk2"/>
                </a:solidFill>
              </a:defRPr>
            </a:lvl5pPr>
            <a:lvl6pPr lvl="5" rtl="0">
              <a:buNone/>
              <a:defRPr sz="1000">
                <a:solidFill>
                  <a:schemeClr val="dk2"/>
                </a:solidFill>
              </a:defRPr>
            </a:lvl6pPr>
            <a:lvl7pPr lvl="6" rtl="0">
              <a:buNone/>
              <a:defRPr sz="1000">
                <a:solidFill>
                  <a:schemeClr val="dk2"/>
                </a:solidFill>
              </a:defRPr>
            </a:lvl7pPr>
            <a:lvl8pPr lvl="7" rtl="0">
              <a:buNone/>
              <a:defRPr sz="1000">
                <a:solidFill>
                  <a:schemeClr val="dk2"/>
                </a:solidFill>
              </a:defRPr>
            </a:lvl8pPr>
            <a:lvl9pPr lvl="8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 3">
  <p:cSld name="General Slide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24" name="Google Shape;1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625" y="-12750"/>
            <a:ext cx="9165300" cy="51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1186327" y="569150"/>
            <a:ext cx="4258032" cy="3981098"/>
          </a:xfrm>
          <a:custGeom>
            <a:rect b="b" l="l" r="r" t="t"/>
            <a:pathLst>
              <a:path extrusionOk="0" h="8749665" w="16221075">
                <a:moveTo>
                  <a:pt x="16220993" y="0"/>
                </a:moveTo>
                <a:lnTo>
                  <a:pt x="0" y="0"/>
                </a:lnTo>
                <a:lnTo>
                  <a:pt x="0" y="8749304"/>
                </a:lnTo>
                <a:lnTo>
                  <a:pt x="16220993" y="8749304"/>
                </a:lnTo>
                <a:lnTo>
                  <a:pt x="16220993" y="0"/>
                </a:lnTo>
                <a:close/>
              </a:path>
            </a:pathLst>
          </a:custGeom>
          <a:solidFill>
            <a:srgbClr val="E8F0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27" name="Google Shape;127;p22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2"/>
          <p:cNvSpPr/>
          <p:nvPr>
            <p:ph idx="2" type="pic"/>
          </p:nvPr>
        </p:nvSpPr>
        <p:spPr>
          <a:xfrm>
            <a:off x="5674200" y="-12925"/>
            <a:ext cx="3469800" cy="5191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9" name="Google Shape;129;p22"/>
          <p:cNvSpPr txBox="1"/>
          <p:nvPr>
            <p:ph idx="3" type="body"/>
          </p:nvPr>
        </p:nvSpPr>
        <p:spPr>
          <a:xfrm>
            <a:off x="1418100" y="808815"/>
            <a:ext cx="3570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1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4" type="body"/>
          </p:nvPr>
        </p:nvSpPr>
        <p:spPr>
          <a:xfrm>
            <a:off x="1418100" y="1185518"/>
            <a:ext cx="3570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5" type="body"/>
          </p:nvPr>
        </p:nvSpPr>
        <p:spPr>
          <a:xfrm>
            <a:off x="1418100" y="1881527"/>
            <a:ext cx="35706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Slide 4">
  <p:cSld name="General Slide 3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50" y="-195"/>
            <a:ext cx="9144002" cy="514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/>
          <p:nvPr/>
        </p:nvSpPr>
        <p:spPr>
          <a:xfrm>
            <a:off x="1186329" y="569155"/>
            <a:ext cx="7380589" cy="3981098"/>
          </a:xfrm>
          <a:custGeom>
            <a:rect b="b" l="l" r="r" t="t"/>
            <a:pathLst>
              <a:path extrusionOk="0" h="8749665" w="16221075">
                <a:moveTo>
                  <a:pt x="16220993" y="0"/>
                </a:moveTo>
                <a:lnTo>
                  <a:pt x="0" y="0"/>
                </a:lnTo>
                <a:lnTo>
                  <a:pt x="0" y="8749304"/>
                </a:lnTo>
                <a:lnTo>
                  <a:pt x="16220993" y="8749304"/>
                </a:lnTo>
                <a:lnTo>
                  <a:pt x="16220993" y="0"/>
                </a:lnTo>
                <a:close/>
              </a:path>
            </a:pathLst>
          </a:custGeom>
          <a:solidFill>
            <a:srgbClr val="E8F0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37" name="Google Shape;137;p23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1418100" y="808815"/>
            <a:ext cx="3570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1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3" type="body"/>
          </p:nvPr>
        </p:nvSpPr>
        <p:spPr>
          <a:xfrm>
            <a:off x="1418100" y="1185518"/>
            <a:ext cx="3570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700">
                <a:solidFill>
                  <a:srgbClr val="1E3A6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4" type="body"/>
          </p:nvPr>
        </p:nvSpPr>
        <p:spPr>
          <a:xfrm>
            <a:off x="1418100" y="1881525"/>
            <a:ext cx="33729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5" type="body"/>
          </p:nvPr>
        </p:nvSpPr>
        <p:spPr>
          <a:xfrm>
            <a:off x="4928050" y="1881525"/>
            <a:ext cx="3461400" cy="2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1200">
                <a:solidFill>
                  <a:srgbClr val="1E3A6F"/>
                </a:solidFill>
              </a:defRPr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44" name="Google Shape;14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1"/>
            <a:ext cx="9143359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cxnSp>
        <p:nvCxnSpPr>
          <p:cNvPr id="146" name="Google Shape;146;p24"/>
          <p:cNvCxnSpPr/>
          <p:nvPr/>
        </p:nvCxnSpPr>
        <p:spPr>
          <a:xfrm>
            <a:off x="586302" y="284247"/>
            <a:ext cx="0" cy="4596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105" y="0"/>
            <a:ext cx="2745032" cy="4122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48" name="Google Shape;1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0024" y="207541"/>
            <a:ext cx="1709756" cy="97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title"/>
          </p:nvPr>
        </p:nvSpPr>
        <p:spPr>
          <a:xfrm>
            <a:off x="4586547" y="2061205"/>
            <a:ext cx="407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800">
            <a:sp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2" type="body"/>
          </p:nvPr>
        </p:nvSpPr>
        <p:spPr>
          <a:xfrm>
            <a:off x="4579131" y="2710373"/>
            <a:ext cx="4082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1" name="Google Shape;151;p24"/>
          <p:cNvSpPr/>
          <p:nvPr>
            <p:ph idx="3" type="pic"/>
          </p:nvPr>
        </p:nvSpPr>
        <p:spPr>
          <a:xfrm>
            <a:off x="1989961" y="1481599"/>
            <a:ext cx="1212900" cy="5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2" name="Google Shape;152;p24"/>
          <p:cNvSpPr/>
          <p:nvPr>
            <p:ph idx="4" type="pic"/>
          </p:nvPr>
        </p:nvSpPr>
        <p:spPr>
          <a:xfrm>
            <a:off x="1989961" y="2387388"/>
            <a:ext cx="1212900" cy="5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3" name="Google Shape;153;p24"/>
          <p:cNvSpPr/>
          <p:nvPr>
            <p:ph idx="5" type="pic"/>
          </p:nvPr>
        </p:nvSpPr>
        <p:spPr>
          <a:xfrm>
            <a:off x="1989961" y="3292645"/>
            <a:ext cx="1212900" cy="522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4" name="Google Shape;154;p24"/>
          <p:cNvSpPr txBox="1"/>
          <p:nvPr>
            <p:ph idx="6" type="body"/>
          </p:nvPr>
        </p:nvSpPr>
        <p:spPr>
          <a:xfrm>
            <a:off x="6478203" y="284247"/>
            <a:ext cx="2228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SzPts val="600"/>
              <a:buNone/>
              <a:defRPr sz="1300"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381258" y="1098238"/>
            <a:ext cx="2641500" cy="5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The Main Title</a:t>
            </a:r>
            <a:endParaRPr sz="36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31828" y="166060"/>
            <a:ext cx="8480400" cy="10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b="1" i="0" sz="34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81240" y="1801754"/>
            <a:ext cx="84804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osis"/>
              <a:buNone/>
              <a:defRPr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osis"/>
              <a:buNone/>
              <a:defRPr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osis"/>
              <a:buNone/>
              <a:defRPr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osis"/>
              <a:buNone/>
              <a:defRPr i="0" sz="22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zerowasteeurope.eu/wp-content/uploads/2023/03/1956-Beyond-Circular-Fashion-infographic-FINAL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933200" y="2586500"/>
            <a:ext cx="3047400" cy="711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new business model for the fashion industry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Joan Marc Simon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Director at ZWE</a:t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955450" y="1824075"/>
            <a:ext cx="24498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955450" y="2216175"/>
            <a:ext cx="18183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>
            <p:ph type="title"/>
          </p:nvPr>
        </p:nvSpPr>
        <p:spPr>
          <a:xfrm>
            <a:off x="937525" y="1506550"/>
            <a:ext cx="3112500" cy="11448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Beyond Circular Fashion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 txBox="1"/>
          <p:nvPr>
            <p:ph type="title"/>
          </p:nvPr>
        </p:nvSpPr>
        <p:spPr>
          <a:xfrm>
            <a:off x="4586547" y="2061205"/>
            <a:ext cx="4075200" cy="586500"/>
          </a:xfrm>
          <a:prstGeom prst="rect">
            <a:avLst/>
          </a:prstGeom>
        </p:spPr>
        <p:txBody>
          <a:bodyPr anchorCtr="0" anchor="ctr" bIns="0" lIns="0" spcFirstLastPara="1" rIns="0" wrap="square" tIns="7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44" name="Google Shape;244;p34"/>
          <p:cNvSpPr txBox="1"/>
          <p:nvPr>
            <p:ph idx="2" type="body"/>
          </p:nvPr>
        </p:nvSpPr>
        <p:spPr>
          <a:xfrm>
            <a:off x="4579131" y="2710373"/>
            <a:ext cx="4082400" cy="513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zerowasteeurope.eu</a:t>
            </a:r>
            <a:endParaRPr/>
          </a:p>
        </p:txBody>
      </p:sp>
      <p:sp>
        <p:nvSpPr>
          <p:cNvPr id="245" name="Google Shape;245;p34"/>
          <p:cNvSpPr txBox="1"/>
          <p:nvPr>
            <p:ph idx="6" type="body"/>
          </p:nvPr>
        </p:nvSpPr>
        <p:spPr>
          <a:xfrm>
            <a:off x="6478203" y="284247"/>
            <a:ext cx="2228400" cy="3120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#beyondcircularfashion</a:t>
            </a:r>
            <a:endParaRPr/>
          </a:p>
        </p:txBody>
      </p:sp>
      <p:sp>
        <p:nvSpPr>
          <p:cNvPr id="246" name="Google Shape;246;p34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4"/>
          <p:cNvSpPr txBox="1"/>
          <p:nvPr>
            <p:ph idx="6" type="body"/>
          </p:nvPr>
        </p:nvSpPr>
        <p:spPr>
          <a:xfrm>
            <a:off x="1418100" y="1269825"/>
            <a:ext cx="2228400" cy="221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@zerowasteeurope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</a:rPr>
              <a:t>@JMSimonL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1150197" y="545464"/>
            <a:ext cx="3636600" cy="513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Some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>
            <p:ph idx="4" type="body"/>
          </p:nvPr>
        </p:nvSpPr>
        <p:spPr>
          <a:xfrm>
            <a:off x="1150200" y="1604450"/>
            <a:ext cx="4012800" cy="30012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&gt; 4-10% of global GHG emissions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&gt; 60-400 M workers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&gt; 500 </a:t>
            </a:r>
            <a:r>
              <a:rPr lang="en-GB" sz="2000"/>
              <a:t>trillion</a:t>
            </a:r>
            <a:r>
              <a:rPr lang="en-GB" sz="2000"/>
              <a:t> liters of water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&gt; 1600 M of tonnes of materials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X2 production between 2000 and 2015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X3 exports of used clothes from the EU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&lt; 1% recycling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/>
              <a:t>The average European is buying 60% more clothing comparing with 15 years before yet wearing 36% less time.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>
            <p:ph idx="6" type="body"/>
          </p:nvPr>
        </p:nvSpPr>
        <p:spPr>
          <a:xfrm>
            <a:off x="5550100" y="4064050"/>
            <a:ext cx="2919000" cy="9591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text here</a:t>
            </a:r>
            <a:endParaRPr/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200" y="152400"/>
            <a:ext cx="3342750" cy="37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1314125" y="1604855"/>
            <a:ext cx="6377100" cy="586500"/>
          </a:xfrm>
          <a:prstGeom prst="rect">
            <a:avLst/>
          </a:prstGeom>
        </p:spPr>
        <p:txBody>
          <a:bodyPr anchorCtr="0" anchor="ctr" bIns="0" lIns="0" spcFirstLastPara="1" rIns="0" wrap="square" tIns="7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1314126" y="3781124"/>
            <a:ext cx="6273600" cy="384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 txBox="1"/>
          <p:nvPr>
            <p:ph idx="2" type="body"/>
          </p:nvPr>
        </p:nvSpPr>
        <p:spPr>
          <a:xfrm>
            <a:off x="1314125" y="4203603"/>
            <a:ext cx="6273600" cy="5892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3" type="body"/>
          </p:nvPr>
        </p:nvSpPr>
        <p:spPr>
          <a:xfrm rot="-5400000">
            <a:off x="-1894225" y="2610173"/>
            <a:ext cx="44424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Beyond Circular Fashion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https://zerowasteeurope.eu/wp-content/uploads/2023/03/1956-Beyond-Circular-Fashion-infographic-FINAL.png</a:t>
            </a:r>
            <a:r>
              <a:rPr lang="en-GB"/>
              <a:t> </a:t>
            </a:r>
            <a:endParaRPr/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75" y="0"/>
            <a:ext cx="85319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 txBox="1"/>
          <p:nvPr>
            <p:ph idx="2" type="body"/>
          </p:nvPr>
        </p:nvSpPr>
        <p:spPr>
          <a:xfrm>
            <a:off x="1418100" y="808825"/>
            <a:ext cx="68568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Is fast fashion a success, a failure… or both?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idx="4" type="body"/>
          </p:nvPr>
        </p:nvSpPr>
        <p:spPr>
          <a:xfrm>
            <a:off x="1418100" y="1881525"/>
            <a:ext cx="3220800" cy="24024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>
                <a:solidFill>
                  <a:srgbClr val="1F3B6F"/>
                </a:solidFill>
              </a:rPr>
              <a:t>It is based on cheap and fast production linked to effective marketing strategies that stimulate consumption.</a:t>
            </a:r>
            <a:endParaRPr sz="2100"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8"/>
          <p:cNvSpPr txBox="1"/>
          <p:nvPr>
            <p:ph idx="4" type="body"/>
          </p:nvPr>
        </p:nvSpPr>
        <p:spPr>
          <a:xfrm>
            <a:off x="4794700" y="1881525"/>
            <a:ext cx="3740700" cy="24024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>
                <a:solidFill>
                  <a:srgbClr val="1F3B6F"/>
                </a:solidFill>
              </a:rPr>
              <a:t>Three main enablers:</a:t>
            </a:r>
            <a:endParaRPr sz="2000">
              <a:solidFill>
                <a:srgbClr val="1F3B6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B6F"/>
              </a:buClr>
              <a:buSzPts val="2000"/>
              <a:buChar char="-"/>
            </a:pPr>
            <a:r>
              <a:rPr lang="en-GB" sz="2000">
                <a:solidFill>
                  <a:srgbClr val="1F3B6F"/>
                </a:solidFill>
              </a:rPr>
              <a:t>Introduction of synthetic fibers</a:t>
            </a:r>
            <a:endParaRPr sz="2000">
              <a:solidFill>
                <a:srgbClr val="1F3B6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B6F"/>
              </a:buClr>
              <a:buSzPts val="2000"/>
              <a:buChar char="-"/>
            </a:pPr>
            <a:r>
              <a:rPr lang="en-GB" sz="2000">
                <a:solidFill>
                  <a:srgbClr val="1F3B6F"/>
                </a:solidFill>
              </a:rPr>
              <a:t>Externalisation of environmental and social costs from production to disposal</a:t>
            </a:r>
            <a:endParaRPr sz="2000">
              <a:solidFill>
                <a:srgbClr val="1F3B6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F3B6F"/>
              </a:buClr>
              <a:buSzPts val="2000"/>
              <a:buChar char="-"/>
            </a:pPr>
            <a:r>
              <a:rPr lang="en-GB" sz="2000">
                <a:solidFill>
                  <a:srgbClr val="1F3B6F"/>
                </a:solidFill>
              </a:rPr>
              <a:t>Delocalisation of production</a:t>
            </a:r>
            <a:endParaRPr sz="2000">
              <a:solidFill>
                <a:srgbClr val="1F3B6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9"/>
          <p:cNvSpPr txBox="1"/>
          <p:nvPr>
            <p:ph idx="3" type="body"/>
          </p:nvPr>
        </p:nvSpPr>
        <p:spPr>
          <a:xfrm>
            <a:off x="1418100" y="808815"/>
            <a:ext cx="35706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Circularity is key</a:t>
            </a:r>
            <a:endParaRPr/>
          </a:p>
        </p:txBody>
      </p:sp>
      <p:sp>
        <p:nvSpPr>
          <p:cNvPr id="199" name="Google Shape;199;p29"/>
          <p:cNvSpPr txBox="1"/>
          <p:nvPr>
            <p:ph idx="4" type="body"/>
          </p:nvPr>
        </p:nvSpPr>
        <p:spPr>
          <a:xfrm>
            <a:off x="1418100" y="1185518"/>
            <a:ext cx="35706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is not enough</a:t>
            </a:r>
            <a:endParaRPr/>
          </a:p>
        </p:txBody>
      </p:sp>
      <p:sp>
        <p:nvSpPr>
          <p:cNvPr id="200" name="Google Shape;200;p29"/>
          <p:cNvSpPr txBox="1"/>
          <p:nvPr>
            <p:ph idx="5" type="body"/>
          </p:nvPr>
        </p:nvSpPr>
        <p:spPr>
          <a:xfrm>
            <a:off x="1418100" y="1881525"/>
            <a:ext cx="3807000" cy="24024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>
                <a:solidFill>
                  <a:srgbClr val="1F3B6F"/>
                </a:solidFill>
              </a:rPr>
              <a:t>The importance of tackling overproduction</a:t>
            </a:r>
            <a:endParaRPr sz="2300"/>
          </a:p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/>
          <p:nvPr>
            <p:ph idx="2" type="pic"/>
          </p:nvPr>
        </p:nvSpPr>
        <p:spPr>
          <a:xfrm>
            <a:off x="5674200" y="-12925"/>
            <a:ext cx="3469800" cy="5191200"/>
          </a:xfrm>
          <a:prstGeom prst="rect">
            <a:avLst/>
          </a:prstGeom>
        </p:spPr>
      </p:sp>
      <p:sp>
        <p:nvSpPr>
          <p:cNvPr id="208" name="Google Shape;208;p30"/>
          <p:cNvSpPr txBox="1"/>
          <p:nvPr>
            <p:ph idx="3" type="body"/>
          </p:nvPr>
        </p:nvSpPr>
        <p:spPr>
          <a:xfrm>
            <a:off x="1418100" y="808815"/>
            <a:ext cx="35706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 txBox="1"/>
          <p:nvPr>
            <p:ph idx="4" type="body"/>
          </p:nvPr>
        </p:nvSpPr>
        <p:spPr>
          <a:xfrm>
            <a:off x="1418100" y="1185518"/>
            <a:ext cx="35706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 txBox="1"/>
          <p:nvPr>
            <p:ph idx="5" type="body"/>
          </p:nvPr>
        </p:nvSpPr>
        <p:spPr>
          <a:xfrm>
            <a:off x="1418100" y="1881527"/>
            <a:ext cx="3570600" cy="24024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025" y="-12925"/>
            <a:ext cx="85127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idx="1" type="body"/>
          </p:nvPr>
        </p:nvSpPr>
        <p:spPr>
          <a:xfrm rot="-5400000">
            <a:off x="-1248815" y="3255654"/>
            <a:ext cx="3151512" cy="189536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1"/>
          <p:cNvSpPr txBox="1"/>
          <p:nvPr>
            <p:ph idx="2" type="body"/>
          </p:nvPr>
        </p:nvSpPr>
        <p:spPr>
          <a:xfrm>
            <a:off x="4962604" y="808815"/>
            <a:ext cx="3248510" cy="513882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Legislation is key</a:t>
            </a:r>
            <a:endParaRPr/>
          </a:p>
        </p:txBody>
      </p:sp>
      <p:sp>
        <p:nvSpPr>
          <p:cNvPr id="219" name="Google Shape;219;p31"/>
          <p:cNvSpPr txBox="1"/>
          <p:nvPr>
            <p:ph idx="3" type="body"/>
          </p:nvPr>
        </p:nvSpPr>
        <p:spPr>
          <a:xfrm>
            <a:off x="4962604" y="1185518"/>
            <a:ext cx="3248510" cy="513882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it’s not enough</a:t>
            </a:r>
            <a:endParaRPr/>
          </a:p>
        </p:txBody>
      </p:sp>
      <p:sp>
        <p:nvSpPr>
          <p:cNvPr id="220" name="Google Shape;220;p31"/>
          <p:cNvSpPr txBox="1"/>
          <p:nvPr>
            <p:ph idx="4" type="body"/>
          </p:nvPr>
        </p:nvSpPr>
        <p:spPr>
          <a:xfrm>
            <a:off x="4962600" y="1881525"/>
            <a:ext cx="32709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marR="0" rtl="0" algn="l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A person holding a sign&#10;&#10;Description automatically generated with medium confidence" id="221" name="Google Shape;221;p31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238" l="0" r="0" t="237"/>
          <a:stretch/>
        </p:blipFill>
        <p:spPr>
          <a:xfrm>
            <a:off x="1191377" y="0"/>
            <a:ext cx="3270873" cy="386701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22" name="Google Shape;222;p31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"/>
          <p:cNvSpPr txBox="1"/>
          <p:nvPr>
            <p:ph idx="2" type="body"/>
          </p:nvPr>
        </p:nvSpPr>
        <p:spPr>
          <a:xfrm>
            <a:off x="2258371" y="2057850"/>
            <a:ext cx="5995200" cy="513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-GB" sz="2090"/>
              <a:t>There is no such thing as a sustainable textile product</a:t>
            </a:r>
            <a:endParaRPr i="1" sz="20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i="1" sz="20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i="1" lang="en-GB" sz="2090"/>
              <a:t> without a sustainable textiles business model</a:t>
            </a:r>
            <a:endParaRPr i="1" sz="2090"/>
          </a:p>
        </p:txBody>
      </p:sp>
      <p:sp>
        <p:nvSpPr>
          <p:cNvPr id="229" name="Google Shape;229;p32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idx="1" type="body"/>
          </p:nvPr>
        </p:nvSpPr>
        <p:spPr>
          <a:xfrm rot="-5400000">
            <a:off x="-1248777" y="3255629"/>
            <a:ext cx="3151500" cy="1896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3"/>
          <p:cNvSpPr txBox="1"/>
          <p:nvPr>
            <p:ph idx="2" type="body"/>
          </p:nvPr>
        </p:nvSpPr>
        <p:spPr>
          <a:xfrm>
            <a:off x="1418100" y="677175"/>
            <a:ext cx="6856800" cy="4779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How would a sustainable, fair, zero waste business model look like?</a:t>
            </a:r>
            <a:endParaRPr/>
          </a:p>
        </p:txBody>
      </p:sp>
      <p:sp>
        <p:nvSpPr>
          <p:cNvPr id="236" name="Google Shape;236;p33"/>
          <p:cNvSpPr txBox="1"/>
          <p:nvPr>
            <p:ph idx="4" type="body"/>
          </p:nvPr>
        </p:nvSpPr>
        <p:spPr>
          <a:xfrm>
            <a:off x="1418100" y="1881525"/>
            <a:ext cx="6856800" cy="2402400"/>
          </a:xfrm>
          <a:prstGeom prst="rect">
            <a:avLst/>
          </a:prstGeom>
        </p:spPr>
        <p:txBody>
          <a:bodyPr anchorCtr="0" anchor="t" bIns="20775" lIns="41575" spcFirstLastPara="1" rIns="41575" wrap="square" tIns="207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>
                <a:solidFill>
                  <a:srgbClr val="1F3B6F"/>
                </a:solidFill>
              </a:rPr>
              <a:t>1- Design for physical and emotional durability</a:t>
            </a:r>
            <a:endParaRPr sz="2500">
              <a:solidFill>
                <a:srgbClr val="1F3B6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>
                <a:solidFill>
                  <a:srgbClr val="1F3B6F"/>
                </a:solidFill>
              </a:rPr>
              <a:t>2- Demand driven production - design out unsolds and discounts</a:t>
            </a:r>
            <a:endParaRPr sz="2500">
              <a:solidFill>
                <a:srgbClr val="1F3B6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>
                <a:solidFill>
                  <a:srgbClr val="1F3B6F"/>
                </a:solidFill>
              </a:rPr>
              <a:t>3- Full supply chain transparency and traceability post-sale</a:t>
            </a:r>
            <a:endParaRPr sz="2500">
              <a:solidFill>
                <a:srgbClr val="1F3B6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500">
                <a:solidFill>
                  <a:srgbClr val="1F3B6F"/>
                </a:solidFill>
              </a:rPr>
              <a:t>4- Extend </a:t>
            </a:r>
            <a:r>
              <a:rPr lang="en-GB" sz="2500">
                <a:solidFill>
                  <a:srgbClr val="1F3B6F"/>
                </a:solidFill>
              </a:rPr>
              <a:t>the use-phase after first ownership</a:t>
            </a:r>
            <a:endParaRPr sz="2500">
              <a:solidFill>
                <a:srgbClr val="1F3B6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100"/>
          </a:p>
        </p:txBody>
      </p:sp>
      <p:sp>
        <p:nvSpPr>
          <p:cNvPr id="237" name="Google Shape;237;p33"/>
          <p:cNvSpPr txBox="1"/>
          <p:nvPr>
            <p:ph idx="12" type="sldNum"/>
          </p:nvPr>
        </p:nvSpPr>
        <p:spPr>
          <a:xfrm>
            <a:off x="-95754" y="1724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ZWE Colou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4A3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A39A"/>
      </a:hlink>
      <a:folHlink>
        <a:srgbClr val="2D5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